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icolage Grotesque Extra Bold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slideLayout" Target="../slideLayouts/slideLayout10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Result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comprehensive C program for managing student results, rankings, and performance analytics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71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557093"/>
            <a:ext cx="6990278" cy="873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850"/>
              </a:lnSpc>
              <a:buNone/>
            </a:pPr>
            <a:r>
              <a:rPr lang="en-US" sz="55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Access the Project</a:t>
            </a:r>
            <a:endParaRPr lang="en-US" sz="5500" dirty="0"/>
          </a:p>
        </p:txBody>
      </p:sp>
      <p:sp>
        <p:nvSpPr>
          <p:cNvPr id="4" name="Shape 1"/>
          <p:cNvSpPr/>
          <p:nvPr/>
        </p:nvSpPr>
        <p:spPr>
          <a:xfrm>
            <a:off x="709136" y="1734622"/>
            <a:ext cx="7725728" cy="1893927"/>
          </a:xfrm>
          <a:prstGeom prst="roundRect">
            <a:avLst>
              <a:gd name="adj" fmla="val 4493"/>
            </a:avLst>
          </a:prstGeom>
          <a:solidFill>
            <a:srgbClr val="3E0845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62" y="2009894"/>
            <a:ext cx="316587" cy="25324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30774" y="1987748"/>
            <a:ext cx="2677478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📁</a:t>
            </a:r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GitHub Repository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430774" y="2514362"/>
            <a:ext cx="680156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 source code, documentation, and setup instructions available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430774" y="3020854"/>
            <a:ext cx="680156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EEAEF6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Share via WhatsApp for easy team collaboration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709136" y="3856434"/>
            <a:ext cx="3761542" cy="1901666"/>
          </a:xfrm>
          <a:prstGeom prst="roundRect">
            <a:avLst>
              <a:gd name="adj" fmla="val 4475"/>
            </a:avLst>
          </a:prstGeom>
          <a:solidFill>
            <a:srgbClr val="282D5E"/>
          </a:solidFill>
          <a:ln/>
        </p:spPr>
      </p:sp>
      <p:sp>
        <p:nvSpPr>
          <p:cNvPr id="10" name="Text 6"/>
          <p:cNvSpPr/>
          <p:nvPr/>
        </p:nvSpPr>
        <p:spPr>
          <a:xfrm>
            <a:off x="911662" y="4058960"/>
            <a:ext cx="253269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Clone &amp; Run</a:t>
            </a:r>
            <a:endParaRPr lang="en-US" sz="1950" dirty="0"/>
          </a:p>
        </p:txBody>
      </p:sp>
      <p:sp>
        <p:nvSpPr>
          <p:cNvPr id="11" name="Shape 7"/>
          <p:cNvSpPr/>
          <p:nvPr/>
        </p:nvSpPr>
        <p:spPr>
          <a:xfrm>
            <a:off x="911662" y="4603313"/>
            <a:ext cx="3356491" cy="952262"/>
          </a:xfrm>
          <a:prstGeom prst="roundRect">
            <a:avLst>
              <a:gd name="adj" fmla="val 8937"/>
            </a:avLst>
          </a:prstGeom>
          <a:solidFill>
            <a:srgbClr val="161B4C"/>
          </a:solidFill>
          <a:ln/>
        </p:spPr>
      </p:sp>
      <p:sp>
        <p:nvSpPr>
          <p:cNvPr id="12" name="Shape 8"/>
          <p:cNvSpPr/>
          <p:nvPr/>
        </p:nvSpPr>
        <p:spPr>
          <a:xfrm>
            <a:off x="901541" y="4603313"/>
            <a:ext cx="3376732" cy="952262"/>
          </a:xfrm>
          <a:prstGeom prst="roundRect">
            <a:avLst>
              <a:gd name="adj" fmla="val 3192"/>
            </a:avLst>
          </a:prstGeom>
          <a:solidFill>
            <a:srgbClr val="161B4C"/>
          </a:solidFill>
          <a:ln/>
        </p:spPr>
      </p:sp>
      <p:sp>
        <p:nvSpPr>
          <p:cNvPr id="13" name="Text 9"/>
          <p:cNvSpPr/>
          <p:nvPr/>
        </p:nvSpPr>
        <p:spPr>
          <a:xfrm>
            <a:off x="1104067" y="4755237"/>
            <a:ext cx="2971681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gcc result.c -o result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./result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4673203" y="3856434"/>
            <a:ext cx="3761661" cy="1901666"/>
          </a:xfrm>
          <a:prstGeom prst="roundRect">
            <a:avLst>
              <a:gd name="adj" fmla="val 4475"/>
            </a:avLst>
          </a:prstGeom>
          <a:solidFill>
            <a:srgbClr val="282D5E"/>
          </a:solidFill>
          <a:ln/>
        </p:spPr>
      </p:sp>
      <p:sp>
        <p:nvSpPr>
          <p:cNvPr id="15" name="Text 11"/>
          <p:cNvSpPr/>
          <p:nvPr/>
        </p:nvSpPr>
        <p:spPr>
          <a:xfrm>
            <a:off x="4875728" y="4058960"/>
            <a:ext cx="253269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Contribute</a:t>
            </a:r>
            <a:endParaRPr lang="en-US" sz="1950" dirty="0"/>
          </a:p>
        </p:txBody>
      </p:sp>
      <p:sp>
        <p:nvSpPr>
          <p:cNvPr id="16" name="Text 12"/>
          <p:cNvSpPr/>
          <p:nvPr/>
        </p:nvSpPr>
        <p:spPr>
          <a:xfrm>
            <a:off x="4875728" y="4496991"/>
            <a:ext cx="3356610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Fork, enhance, submit pull requests</a:t>
            </a:r>
            <a:endParaRPr lang="en-US" sz="1550" dirty="0"/>
          </a:p>
        </p:txBody>
      </p:sp>
      <p:sp>
        <p:nvSpPr>
          <p:cNvPr id="17" name="Shape 13"/>
          <p:cNvSpPr/>
          <p:nvPr/>
        </p:nvSpPr>
        <p:spPr>
          <a:xfrm>
            <a:off x="709136" y="5960626"/>
            <a:ext cx="7725728" cy="1167289"/>
          </a:xfrm>
          <a:prstGeom prst="roundRect">
            <a:avLst>
              <a:gd name="adj" fmla="val 7290"/>
            </a:avLst>
          </a:prstGeom>
          <a:solidFill>
            <a:srgbClr val="282D5E"/>
          </a:solidFill>
          <a:ln/>
        </p:spPr>
      </p:sp>
      <p:sp>
        <p:nvSpPr>
          <p:cNvPr id="18" name="Text 14"/>
          <p:cNvSpPr/>
          <p:nvPr/>
        </p:nvSpPr>
        <p:spPr>
          <a:xfrm>
            <a:off x="911662" y="6163151"/>
            <a:ext cx="253269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Collaborate</a:t>
            </a:r>
            <a:endParaRPr lang="en-US" sz="1950" dirty="0"/>
          </a:p>
        </p:txBody>
      </p:sp>
      <p:sp>
        <p:nvSpPr>
          <p:cNvPr id="19" name="Text 15"/>
          <p:cNvSpPr/>
          <p:nvPr/>
        </p:nvSpPr>
        <p:spPr>
          <a:xfrm>
            <a:off x="911662" y="6601182"/>
            <a:ext cx="73206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 the repo, open issues, join discussions</a:t>
            </a:r>
            <a:endParaRPr lang="en-US" sz="1550" dirty="0"/>
          </a:p>
        </p:txBody>
      </p:sp>
      <p:sp>
        <p:nvSpPr>
          <p:cNvPr id="20" name="Text 16"/>
          <p:cNvSpPr/>
          <p:nvPr/>
        </p:nvSpPr>
        <p:spPr>
          <a:xfrm>
            <a:off x="709136" y="7355800"/>
            <a:ext cx="772572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you!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Questions welcome.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114193"/>
            <a:ext cx="2630210" cy="426244"/>
          </a:xfrm>
          <a:prstGeom prst="roundRect">
            <a:avLst>
              <a:gd name="adj" fmla="val 17880"/>
            </a:avLst>
          </a:prstGeom>
          <a:solidFill>
            <a:srgbClr val="3E0845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2236589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2182177"/>
            <a:ext cx="208585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 STACK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631162"/>
            <a:ext cx="465891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Tools &amp; Technologies</a:t>
            </a:r>
            <a:endParaRPr lang="en-US" sz="3550" dirty="0"/>
          </a:p>
        </p:txBody>
      </p:sp>
      <p:sp>
        <p:nvSpPr>
          <p:cNvPr id="6" name="Shape 3"/>
          <p:cNvSpPr/>
          <p:nvPr/>
        </p:nvSpPr>
        <p:spPr>
          <a:xfrm>
            <a:off x="793790" y="3538299"/>
            <a:ext cx="4196358" cy="2577108"/>
          </a:xfrm>
          <a:prstGeom prst="roundRect">
            <a:avLst>
              <a:gd name="adj" fmla="val 3697"/>
            </a:avLst>
          </a:prstGeom>
          <a:solidFill>
            <a:srgbClr val="282D5E"/>
          </a:solidFill>
          <a:ln/>
        </p:spPr>
      </p:sp>
      <p:sp>
        <p:nvSpPr>
          <p:cNvPr id="7" name="Shape 4"/>
          <p:cNvSpPr/>
          <p:nvPr/>
        </p:nvSpPr>
        <p:spPr>
          <a:xfrm>
            <a:off x="1020604" y="37651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3952161"/>
            <a:ext cx="306110" cy="3061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20604" y="4672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GCC Compiler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20604" y="516278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 C compilation for cross-platform compatibility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216962" y="3538299"/>
            <a:ext cx="4196358" cy="2577108"/>
          </a:xfrm>
          <a:prstGeom prst="roundRect">
            <a:avLst>
              <a:gd name="adj" fmla="val 3697"/>
            </a:avLst>
          </a:prstGeom>
          <a:solidFill>
            <a:srgbClr val="282D5E"/>
          </a:solidFill>
          <a:ln/>
        </p:spPr>
      </p:sp>
      <p:sp>
        <p:nvSpPr>
          <p:cNvPr id="12" name="Shape 8"/>
          <p:cNvSpPr/>
          <p:nvPr/>
        </p:nvSpPr>
        <p:spPr>
          <a:xfrm>
            <a:off x="5443776" y="37651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3952161"/>
            <a:ext cx="306110" cy="3061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43776" y="4672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VS Code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5443776" y="516278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Modern IDE with debugging and IntelliSense support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9640133" y="3538299"/>
            <a:ext cx="4196358" cy="2577108"/>
          </a:xfrm>
          <a:prstGeom prst="roundRect">
            <a:avLst>
              <a:gd name="adj" fmla="val 3697"/>
            </a:avLst>
          </a:prstGeom>
          <a:solidFill>
            <a:srgbClr val="282D5E"/>
          </a:solidFill>
          <a:ln/>
        </p:spPr>
      </p:sp>
      <p:sp>
        <p:nvSpPr>
          <p:cNvPr id="17" name="Shape 12"/>
          <p:cNvSpPr/>
          <p:nvPr/>
        </p:nvSpPr>
        <p:spPr>
          <a:xfrm>
            <a:off x="9866948" y="37651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3952161"/>
            <a:ext cx="306110" cy="30611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866948" y="4672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GitHub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9866948" y="516278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Version control and collaborative development platform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91345"/>
            <a:ext cx="689526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System Architecture Overview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3252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Core Data Structure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90644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 records (max 50)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34863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Three-subject tracking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79083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grading system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23303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metrics calculation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3252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390644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Rank list generation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34863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Subject-wise toppers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79083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Individual marksheets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23303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Grade calculation (A-F)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47574"/>
            <a:ext cx="2169676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EEAEF6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677591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623179"/>
            <a:ext cx="16100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 DEEP DIVE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079784"/>
            <a:ext cx="673238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Essential Functions Explained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298692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341965"/>
            <a:ext cx="4196358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516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inputStudentData()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400669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Captures roll number, name, and marks for Math, Physics, Chemistry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16962" y="298692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341965"/>
            <a:ext cx="4196358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2" name="Text 9"/>
          <p:cNvSpPr/>
          <p:nvPr/>
        </p:nvSpPr>
        <p:spPr>
          <a:xfrm>
            <a:off x="5216962" y="3516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calculateResults()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16962" y="400669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Computes total marks, percentage, and assigns letter grade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40133" y="298692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3341965"/>
            <a:ext cx="4196358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6" name="Text 13"/>
          <p:cNvSpPr/>
          <p:nvPr/>
        </p:nvSpPr>
        <p:spPr>
          <a:xfrm>
            <a:off x="9640133" y="3516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generateRankList()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640133" y="400669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Sorts students by total marks using bubble sort algorithm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512933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93790" y="5484376"/>
            <a:ext cx="6407944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20" name="Text 17"/>
          <p:cNvSpPr/>
          <p:nvPr/>
        </p:nvSpPr>
        <p:spPr>
          <a:xfrm>
            <a:off x="793790" y="56586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findToppers()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93790" y="614910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Identifies highest scorer in each subject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428548" y="512933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428548" y="5484376"/>
            <a:ext cx="6407944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24" name="Text 21"/>
          <p:cNvSpPr/>
          <p:nvPr/>
        </p:nvSpPr>
        <p:spPr>
          <a:xfrm>
            <a:off x="7428548" y="56586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displayMarksheet()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428548" y="614910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Generates formatted marksheet by roll number lookup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4288"/>
            <a:ext cx="527161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Grade Calculation Logic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335054"/>
            <a:ext cx="4196358" cy="2176582"/>
          </a:xfrm>
          <a:prstGeom prst="roundRect">
            <a:avLst>
              <a:gd name="adj" fmla="val 6722"/>
            </a:avLst>
          </a:prstGeom>
          <a:solidFill>
            <a:srgbClr val="090E3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30457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19948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761" y="2198965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2902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Grade 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39244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90%+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389143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Outstanding performance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2335054"/>
            <a:ext cx="4196358" cy="2176582"/>
          </a:xfrm>
          <a:prstGeom prst="roundRect">
            <a:avLst>
              <a:gd name="adj" fmla="val 6722"/>
            </a:avLst>
          </a:prstGeom>
          <a:solidFill>
            <a:srgbClr val="090E3F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230457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19948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8933" y="2198965"/>
            <a:ext cx="272177" cy="27217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2902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Grade B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339244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75-89%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74256" y="389143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Very good achievement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9640133" y="2335054"/>
            <a:ext cx="4196358" cy="2176582"/>
          </a:xfrm>
          <a:prstGeom prst="roundRect">
            <a:avLst>
              <a:gd name="adj" fmla="val 6722"/>
            </a:avLst>
          </a:prstGeom>
          <a:solidFill>
            <a:srgbClr val="090E3F"/>
          </a:solidFill>
          <a:ln/>
        </p:spPr>
      </p:sp>
      <p:sp>
        <p:nvSpPr>
          <p:cNvPr id="18" name="Shape 14"/>
          <p:cNvSpPr/>
          <p:nvPr/>
        </p:nvSpPr>
        <p:spPr>
          <a:xfrm>
            <a:off x="9640133" y="230457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19" name="Shape 15"/>
          <p:cNvSpPr/>
          <p:nvPr/>
        </p:nvSpPr>
        <p:spPr>
          <a:xfrm>
            <a:off x="11398032" y="19948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2105" y="2198965"/>
            <a:ext cx="272177" cy="272177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897427" y="2902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Grade C</a:t>
            </a:r>
            <a:endParaRPr lang="en-US" sz="2200" dirty="0"/>
          </a:p>
        </p:txBody>
      </p:sp>
      <p:sp>
        <p:nvSpPr>
          <p:cNvPr id="22" name="Text 17"/>
          <p:cNvSpPr/>
          <p:nvPr/>
        </p:nvSpPr>
        <p:spPr>
          <a:xfrm>
            <a:off x="9897427" y="339244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60-74%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9897427" y="389143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Good performance</a:t>
            </a:r>
            <a:endParaRPr lang="en-US" sz="1750" dirty="0"/>
          </a:p>
        </p:txBody>
      </p:sp>
      <p:sp>
        <p:nvSpPr>
          <p:cNvPr id="24" name="Shape 19"/>
          <p:cNvSpPr/>
          <p:nvPr/>
        </p:nvSpPr>
        <p:spPr>
          <a:xfrm>
            <a:off x="793790" y="5078611"/>
            <a:ext cx="6407944" cy="2176582"/>
          </a:xfrm>
          <a:prstGeom prst="roundRect">
            <a:avLst>
              <a:gd name="adj" fmla="val 6722"/>
            </a:avLst>
          </a:prstGeom>
          <a:solidFill>
            <a:srgbClr val="090E3F"/>
          </a:solidFill>
          <a:ln/>
        </p:spPr>
      </p:sp>
      <p:sp>
        <p:nvSpPr>
          <p:cNvPr id="25" name="Shape 20"/>
          <p:cNvSpPr/>
          <p:nvPr/>
        </p:nvSpPr>
        <p:spPr>
          <a:xfrm>
            <a:off x="793790" y="504813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26" name="Shape 21"/>
          <p:cNvSpPr/>
          <p:nvPr/>
        </p:nvSpPr>
        <p:spPr>
          <a:xfrm>
            <a:off x="3657540" y="47384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pic>
        <p:nvPicPr>
          <p:cNvPr id="27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1614" y="4942523"/>
            <a:ext cx="272177" cy="272177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1051084" y="5645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Grade D</a:t>
            </a:r>
            <a:endParaRPr lang="en-US" sz="2200" dirty="0"/>
          </a:p>
        </p:txBody>
      </p:sp>
      <p:sp>
        <p:nvSpPr>
          <p:cNvPr id="29" name="Text 23"/>
          <p:cNvSpPr/>
          <p:nvPr/>
        </p:nvSpPr>
        <p:spPr>
          <a:xfrm>
            <a:off x="1051084" y="613600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50-59%</a:t>
            </a:r>
            <a:endParaRPr lang="en-US" sz="1750" dirty="0"/>
          </a:p>
        </p:txBody>
      </p:sp>
      <p:sp>
        <p:nvSpPr>
          <p:cNvPr id="30" name="Text 24"/>
          <p:cNvSpPr/>
          <p:nvPr/>
        </p:nvSpPr>
        <p:spPr>
          <a:xfrm>
            <a:off x="1051084" y="663499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Satisfactory pass</a:t>
            </a:r>
            <a:endParaRPr lang="en-US" sz="1750" dirty="0"/>
          </a:p>
        </p:txBody>
      </p:sp>
      <p:sp>
        <p:nvSpPr>
          <p:cNvPr id="31" name="Shape 25"/>
          <p:cNvSpPr/>
          <p:nvPr/>
        </p:nvSpPr>
        <p:spPr>
          <a:xfrm>
            <a:off x="7428548" y="5078611"/>
            <a:ext cx="6407944" cy="2176582"/>
          </a:xfrm>
          <a:prstGeom prst="roundRect">
            <a:avLst>
              <a:gd name="adj" fmla="val 6722"/>
            </a:avLst>
          </a:prstGeom>
          <a:solidFill>
            <a:srgbClr val="090E3F"/>
          </a:solidFill>
          <a:ln/>
        </p:spPr>
      </p:sp>
      <p:sp>
        <p:nvSpPr>
          <p:cNvPr id="32" name="Shape 26"/>
          <p:cNvSpPr/>
          <p:nvPr/>
        </p:nvSpPr>
        <p:spPr>
          <a:xfrm>
            <a:off x="7428548" y="504813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33" name="Shape 27"/>
          <p:cNvSpPr/>
          <p:nvPr/>
        </p:nvSpPr>
        <p:spPr>
          <a:xfrm>
            <a:off x="10292298" y="47384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pic>
        <p:nvPicPr>
          <p:cNvPr id="34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6371" y="4942523"/>
            <a:ext cx="272177" cy="272177"/>
          </a:xfrm>
          <a:prstGeom prst="rect">
            <a:avLst/>
          </a:prstGeom>
        </p:spPr>
      </p:pic>
      <p:sp>
        <p:nvSpPr>
          <p:cNvPr id="35" name="Text 28"/>
          <p:cNvSpPr/>
          <p:nvPr/>
        </p:nvSpPr>
        <p:spPr>
          <a:xfrm>
            <a:off x="7685842" y="5645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Grade F</a:t>
            </a:r>
            <a:endParaRPr lang="en-US" sz="2200" dirty="0"/>
          </a:p>
        </p:txBody>
      </p:sp>
      <p:sp>
        <p:nvSpPr>
          <p:cNvPr id="36" name="Text 29"/>
          <p:cNvSpPr/>
          <p:nvPr/>
        </p:nvSpPr>
        <p:spPr>
          <a:xfrm>
            <a:off x="7685842" y="613600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Below 50%</a:t>
            </a:r>
            <a:endParaRPr lang="en-US" sz="1750" dirty="0"/>
          </a:p>
        </p:txBody>
      </p:sp>
      <p:sp>
        <p:nvSpPr>
          <p:cNvPr id="37" name="Text 30"/>
          <p:cNvSpPr/>
          <p:nvPr/>
        </p:nvSpPr>
        <p:spPr>
          <a:xfrm>
            <a:off x="7685842" y="663499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Needs improvement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80918"/>
            <a:ext cx="1320165" cy="426244"/>
          </a:xfrm>
          <a:prstGeom prst="roundRect">
            <a:avLst>
              <a:gd name="adj" fmla="val 17880"/>
            </a:avLst>
          </a:prstGeom>
          <a:solidFill>
            <a:srgbClr val="3E084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748903"/>
            <a:ext cx="104798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DEMO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97888"/>
            <a:ext cx="473833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System Walkthrough</a:t>
            </a:r>
            <a:endParaRPr lang="en-US" sz="3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05025"/>
            <a:ext cx="1134070" cy="13608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54674" y="2331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Entry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2154674" y="282225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student details and subject marks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465909"/>
            <a:ext cx="1134070" cy="136088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154674" y="36927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Menu Navigation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154674" y="418314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Choose: Rank List, Toppers, Marksheet, or Exit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26794"/>
            <a:ext cx="1134070" cy="13608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154674" y="50536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View Results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2154674" y="5544026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 rankings, performance data, formatted reports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187678"/>
            <a:ext cx="1134070" cy="136088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154674" y="6414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Clean Exit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2154674" y="690491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 terminates gracefully when done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7013"/>
            <a:ext cx="540674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Real-World Applications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724150"/>
            <a:ext cx="3664744" cy="2093714"/>
          </a:xfrm>
          <a:prstGeom prst="roundRect">
            <a:avLst>
              <a:gd name="adj" fmla="val 4550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2981444"/>
            <a:ext cx="30802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Academic Institutions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3471863"/>
            <a:ext cx="31501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 result processing for schools and colleges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724150"/>
            <a:ext cx="3664863" cy="2093714"/>
          </a:xfrm>
          <a:prstGeom prst="roundRect">
            <a:avLst>
              <a:gd name="adj" fmla="val 4550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9042" y="2981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Training Centers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9042" y="3471863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 student performance in certification programs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44678"/>
            <a:ext cx="7556421" cy="1367909"/>
          </a:xfrm>
          <a:prstGeom prst="roundRect">
            <a:avLst>
              <a:gd name="adj" fmla="val 6964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37484" y="5301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Competitive Exams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37484" y="5792391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Quick ranking generation for test administrators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175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Advantages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44040"/>
            <a:ext cx="4885015" cy="325576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39828" y="1844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6976943" y="1921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Fast Processing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76943" y="2503051"/>
            <a:ext cx="6867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calculations and sorting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39828" y="33195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6976943" y="33974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User-Friendly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976943" y="3978593"/>
            <a:ext cx="6867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 menu-driven interface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39828" y="47951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6976943" y="4872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Accurate Grading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76943" y="5454134"/>
            <a:ext cx="6867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Automated, error-free evaluation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39828" y="627066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14" name="Text 11"/>
          <p:cNvSpPr/>
          <p:nvPr/>
        </p:nvSpPr>
        <p:spPr>
          <a:xfrm>
            <a:off x="6976943" y="6348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Multi-Functional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76943" y="6929676"/>
            <a:ext cx="6867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Rankings, toppers, individual reports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72716"/>
            <a:ext cx="1814989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EEAEF6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902732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848320"/>
            <a:ext cx="125539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WHAT'S NEXT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304925"/>
            <a:ext cx="497597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Future Enhancements</a:t>
            </a:r>
            <a:endParaRPr lang="en-US" sz="3550" dirty="0"/>
          </a:p>
        </p:txBody>
      </p:sp>
      <p:sp>
        <p:nvSpPr>
          <p:cNvPr id="6" name="Shape 3"/>
          <p:cNvSpPr/>
          <p:nvPr/>
        </p:nvSpPr>
        <p:spPr>
          <a:xfrm>
            <a:off x="1133951" y="2779038"/>
            <a:ext cx="6067663" cy="226814"/>
          </a:xfrm>
          <a:prstGeom prst="roundRect">
            <a:avLst>
              <a:gd name="adj" fmla="val 42003"/>
            </a:avLst>
          </a:prstGeom>
          <a:solidFill>
            <a:srgbClr val="282D5E"/>
          </a:solidFill>
          <a:ln/>
        </p:spPr>
      </p:sp>
      <p:sp>
        <p:nvSpPr>
          <p:cNvPr id="7" name="Shape 4"/>
          <p:cNvSpPr/>
          <p:nvPr/>
        </p:nvSpPr>
        <p:spPr>
          <a:xfrm>
            <a:off x="793790" y="2552164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282D5E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930" y="2722305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20604" y="3459480"/>
            <a:ext cx="29550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20604" y="3949898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Persistent storage with SQL/NoSQL backends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768709" y="2438876"/>
            <a:ext cx="6067782" cy="226814"/>
          </a:xfrm>
          <a:prstGeom prst="roundRect">
            <a:avLst>
              <a:gd name="adj" fmla="val 42003"/>
            </a:avLst>
          </a:prstGeom>
          <a:solidFill>
            <a:srgbClr val="282D5E"/>
          </a:solidFill>
          <a:ln/>
        </p:spPr>
      </p:sp>
      <p:sp>
        <p:nvSpPr>
          <p:cNvPr id="12" name="Shape 8"/>
          <p:cNvSpPr/>
          <p:nvPr/>
        </p:nvSpPr>
        <p:spPr>
          <a:xfrm>
            <a:off x="7428548" y="221200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282D5E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8688" y="2382143"/>
            <a:ext cx="340162" cy="3401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55362" y="3119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Web Interface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655362" y="360973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Browser-based access with REST API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1133951" y="5333405"/>
            <a:ext cx="6067663" cy="226814"/>
          </a:xfrm>
          <a:prstGeom prst="roundRect">
            <a:avLst>
              <a:gd name="adj" fmla="val 42003"/>
            </a:avLst>
          </a:prstGeom>
          <a:solidFill>
            <a:srgbClr val="282D5E"/>
          </a:solidFill>
          <a:ln/>
        </p:spPr>
      </p:sp>
      <p:sp>
        <p:nvSpPr>
          <p:cNvPr id="17" name="Shape 12"/>
          <p:cNvSpPr/>
          <p:nvPr/>
        </p:nvSpPr>
        <p:spPr>
          <a:xfrm>
            <a:off x="793790" y="510653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282D5E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930" y="5276671"/>
            <a:ext cx="340162" cy="34016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020604" y="60138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Advanced Analytics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1020604" y="6504265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trends, visualizations, predictive insights</a:t>
            </a:r>
            <a:endParaRPr lang="en-US" sz="1750" dirty="0"/>
          </a:p>
        </p:txBody>
      </p:sp>
      <p:sp>
        <p:nvSpPr>
          <p:cNvPr id="21" name="Shape 15"/>
          <p:cNvSpPr/>
          <p:nvPr/>
        </p:nvSpPr>
        <p:spPr>
          <a:xfrm>
            <a:off x="7768709" y="4993243"/>
            <a:ext cx="6067782" cy="226814"/>
          </a:xfrm>
          <a:prstGeom prst="roundRect">
            <a:avLst>
              <a:gd name="adj" fmla="val 42003"/>
            </a:avLst>
          </a:prstGeom>
          <a:solidFill>
            <a:srgbClr val="282D5E"/>
          </a:solidFill>
          <a:ln/>
        </p:spPr>
      </p:sp>
      <p:sp>
        <p:nvSpPr>
          <p:cNvPr id="22" name="Shape 16"/>
          <p:cNvSpPr/>
          <p:nvPr/>
        </p:nvSpPr>
        <p:spPr>
          <a:xfrm>
            <a:off x="7428548" y="4766370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282D5E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8688" y="4936510"/>
            <a:ext cx="340162" cy="340162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655362" y="56736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Export Options</a:t>
            </a:r>
            <a:endParaRPr lang="en-US" sz="2200" dirty="0"/>
          </a:p>
        </p:txBody>
      </p:sp>
      <p:sp>
        <p:nvSpPr>
          <p:cNvPr id="25" name="Text 18"/>
          <p:cNvSpPr/>
          <p:nvPr/>
        </p:nvSpPr>
        <p:spPr>
          <a:xfrm>
            <a:off x="7655362" y="616410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 PDF/Excel reports automatically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2026-01-02T17:53:05Z</dcterms:created>
  <dcterms:modified xsi:type="dcterms:W3CDTF">2026-01-02T17:53:05Z</dcterms:modified>
</cp:coreProperties>
</file>